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8" r:id="rId14"/>
    <p:sldId id="269" r:id="rId15"/>
    <p:sldId id="270" r:id="rId16"/>
    <p:sldId id="277" r:id="rId17"/>
    <p:sldId id="278" r:id="rId18"/>
    <p:sldId id="271" r:id="rId19"/>
    <p:sldId id="272" r:id="rId20"/>
    <p:sldId id="281" r:id="rId21"/>
    <p:sldId id="282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/>
              <a:t>Năm</a:t>
            </a:r>
            <a:r>
              <a:rPr lang="en-US"/>
              <a:t> </a:t>
            </a:r>
            <a:r>
              <a:rPr lang="vi-VN"/>
              <a:t>2018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Năm2018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Nông, lâm, ngư nghiệp</c:v>
                </c:pt>
                <c:pt idx="1">
                  <c:v>Công nghiệp và xây dựng</c:v>
                </c:pt>
                <c:pt idx="2">
                  <c:v>Dịch vụ</c:v>
                </c:pt>
                <c:pt idx="3">
                  <c:v>Thuế sản phẩm từ trợ cấp sản phẩm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14.57</c:v>
                </c:pt>
                <c:pt idx="1">
                  <c:v>34.28</c:v>
                </c:pt>
                <c:pt idx="2">
                  <c:v>41.17</c:v>
                </c:pt>
                <c:pt idx="3">
                  <c:v>9.98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34-492F-B5B6-9F008F721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Năm 2019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34</c:v>
                </c:pt>
                <c:pt idx="2">
                  <c:v>43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71-4EEB-818A-C4EF39387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367003367003367"/>
          <c:y val="2.459016393442622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Năm 2020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Nông, lâm, ngư nghiệp</c:v>
                </c:pt>
                <c:pt idx="1">
                  <c:v>Công nghiệp và xây dựng</c:v>
                </c:pt>
                <c:pt idx="2">
                  <c:v>Dịch vụ</c:v>
                </c:pt>
                <c:pt idx="3">
                  <c:v>Thuế sản phẩm trừ trợ cấp sản phẩm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14.16</c:v>
                </c:pt>
                <c:pt idx="1">
                  <c:v>33.44</c:v>
                </c:pt>
                <c:pt idx="2">
                  <c:v>42.04</c:v>
                </c:pt>
                <c:pt idx="3">
                  <c:v>10.36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5-42BD-ADB2-22D5E6461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024475065616802"/>
          <c:y val="0.21880979330708661"/>
          <c:w val="0.48725524934383202"/>
          <c:h val="0.781190206692913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739D4-6364-4711-A833-0AF396D922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2E5EE-2311-4AC0-A2EF-70B4A7601981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I.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Tầm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lâm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ngư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nền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dân</a:t>
          </a:r>
          <a:endParaRPr lang="en-US" sz="28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1BB6AF0-25B0-4834-BDF1-27E415698968}" type="parTrans" cxnId="{E0FE59FE-0073-44EB-99F8-D7EBFDE9453B}">
      <dgm:prSet/>
      <dgm:spPr/>
      <dgm:t>
        <a:bodyPr/>
        <a:lstStyle/>
        <a:p>
          <a:endParaRPr lang="en-US"/>
        </a:p>
      </dgm:t>
    </dgm:pt>
    <dgm:pt modelId="{7FE407C5-CF3A-4A13-BDC1-63352D8A869F}" type="sibTrans" cxnId="{E0FE59FE-0073-44EB-99F8-D7EBFDE9453B}">
      <dgm:prSet/>
      <dgm:spPr/>
      <dgm:t>
        <a:bodyPr/>
        <a:lstStyle/>
        <a:p>
          <a:endParaRPr lang="en-US"/>
        </a:p>
      </dgm:t>
    </dgm:pt>
    <dgm:pt modelId="{A9ED3B66-2F6C-480D-946D-2092C2DF982D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8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II. Tình hình sản xuất nông, lâm, ngư nghiệp của nước ta hiện nay</a:t>
          </a:r>
        </a:p>
      </dgm:t>
    </dgm:pt>
    <dgm:pt modelId="{956AC44F-9F55-48BD-9F70-D9A3E7C32D0D}" type="parTrans" cxnId="{7831C648-7596-48E8-8252-F59D7FF4FBBB}">
      <dgm:prSet/>
      <dgm:spPr/>
      <dgm:t>
        <a:bodyPr/>
        <a:lstStyle/>
        <a:p>
          <a:endParaRPr lang="en-US"/>
        </a:p>
      </dgm:t>
    </dgm:pt>
    <dgm:pt modelId="{955FDF69-7A11-4A6F-B563-32C5F6318AA8}" type="sibTrans" cxnId="{7831C648-7596-48E8-8252-F59D7FF4FBBB}">
      <dgm:prSet/>
      <dgm:spPr/>
      <dgm:t>
        <a:bodyPr/>
        <a:lstStyle/>
        <a:p>
          <a:endParaRPr lang="en-US"/>
        </a:p>
      </dgm:t>
    </dgm:pt>
    <dgm:pt modelId="{4804C3C6-CA0E-465E-965F-974931A730EC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III.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lâm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ngư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8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ta </a:t>
          </a:r>
        </a:p>
      </dgm:t>
    </dgm:pt>
    <dgm:pt modelId="{DF9E4F4D-1A32-43BC-80E1-EC70F98E6F00}" type="parTrans" cxnId="{C36FCC63-7F86-49DE-BC4A-0B9580E40321}">
      <dgm:prSet/>
      <dgm:spPr/>
      <dgm:t>
        <a:bodyPr/>
        <a:lstStyle/>
        <a:p>
          <a:endParaRPr lang="en-US"/>
        </a:p>
      </dgm:t>
    </dgm:pt>
    <dgm:pt modelId="{803D5F6D-C147-4EEF-9C11-C62F43F8E343}" type="sibTrans" cxnId="{C36FCC63-7F86-49DE-BC4A-0B9580E40321}">
      <dgm:prSet/>
      <dgm:spPr/>
      <dgm:t>
        <a:bodyPr/>
        <a:lstStyle/>
        <a:p>
          <a:endParaRPr lang="en-US"/>
        </a:p>
      </dgm:t>
    </dgm:pt>
    <dgm:pt modelId="{3B1146C1-66BE-4996-A103-9F450932BB46}" type="pres">
      <dgm:prSet presAssocID="{74E739D4-6364-4711-A833-0AF396D922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41724-DBC2-4A0C-B1ED-EB0E309F6F9F}" type="pres">
      <dgm:prSet presAssocID="{03D2E5EE-2311-4AC0-A2EF-70B4A7601981}" presName="parentLin" presStyleCnt="0"/>
      <dgm:spPr/>
    </dgm:pt>
    <dgm:pt modelId="{58B2C916-12D0-42CF-AF44-228F030E2838}" type="pres">
      <dgm:prSet presAssocID="{03D2E5EE-2311-4AC0-A2EF-70B4A760198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BEBF3E-CC3C-475F-A136-504DA6B04BF1}" type="pres">
      <dgm:prSet presAssocID="{03D2E5EE-2311-4AC0-A2EF-70B4A7601981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6B1E9-5E08-4C60-B0EA-159845A2071B}" type="pres">
      <dgm:prSet presAssocID="{03D2E5EE-2311-4AC0-A2EF-70B4A7601981}" presName="negativeSpace" presStyleCnt="0"/>
      <dgm:spPr/>
    </dgm:pt>
    <dgm:pt modelId="{C1CF8EF3-49B3-43D5-B704-C9130FAED096}" type="pres">
      <dgm:prSet presAssocID="{03D2E5EE-2311-4AC0-A2EF-70B4A7601981}" presName="childText" presStyleLbl="conFgAcc1" presStyleIdx="0" presStyleCnt="3">
        <dgm:presLayoutVars>
          <dgm:bulletEnabled val="1"/>
        </dgm:presLayoutVars>
      </dgm:prSet>
      <dgm:spPr/>
    </dgm:pt>
    <dgm:pt modelId="{2F4C24A0-FE0B-4805-83CD-F77BC83564EA}" type="pres">
      <dgm:prSet presAssocID="{7FE407C5-CF3A-4A13-BDC1-63352D8A869F}" presName="spaceBetweenRectangles" presStyleCnt="0"/>
      <dgm:spPr/>
    </dgm:pt>
    <dgm:pt modelId="{A213A3F9-6BC9-4C0A-8886-6B97C6E13661}" type="pres">
      <dgm:prSet presAssocID="{A9ED3B66-2F6C-480D-946D-2092C2DF982D}" presName="parentLin" presStyleCnt="0"/>
      <dgm:spPr/>
    </dgm:pt>
    <dgm:pt modelId="{FD14F20B-A7C0-4E30-BE87-40C600D98028}" type="pres">
      <dgm:prSet presAssocID="{A9ED3B66-2F6C-480D-946D-2092C2DF982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E905D59-955E-4EF0-A21A-BAD1D46CB98E}" type="pres">
      <dgm:prSet presAssocID="{A9ED3B66-2F6C-480D-946D-2092C2DF982D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75950-EDF3-4D38-9D9C-52CC8F755F60}" type="pres">
      <dgm:prSet presAssocID="{A9ED3B66-2F6C-480D-946D-2092C2DF982D}" presName="negativeSpace" presStyleCnt="0"/>
      <dgm:spPr/>
    </dgm:pt>
    <dgm:pt modelId="{2AC1DF83-B7DC-4FC1-9D7D-F14F9B6F0235}" type="pres">
      <dgm:prSet presAssocID="{A9ED3B66-2F6C-480D-946D-2092C2DF982D}" presName="childText" presStyleLbl="conFgAcc1" presStyleIdx="1" presStyleCnt="3">
        <dgm:presLayoutVars>
          <dgm:bulletEnabled val="1"/>
        </dgm:presLayoutVars>
      </dgm:prSet>
      <dgm:spPr/>
    </dgm:pt>
    <dgm:pt modelId="{F2905DE2-DCE8-474D-92B7-40CFA42AD6A5}" type="pres">
      <dgm:prSet presAssocID="{955FDF69-7A11-4A6F-B563-32C5F6318AA8}" presName="spaceBetweenRectangles" presStyleCnt="0"/>
      <dgm:spPr/>
    </dgm:pt>
    <dgm:pt modelId="{D8F7F83D-8CC5-4279-9482-254768B1D474}" type="pres">
      <dgm:prSet presAssocID="{4804C3C6-CA0E-465E-965F-974931A730EC}" presName="parentLin" presStyleCnt="0"/>
      <dgm:spPr/>
    </dgm:pt>
    <dgm:pt modelId="{72FAFA43-A4FF-4BF7-828C-3FE0CC7429F9}" type="pres">
      <dgm:prSet presAssocID="{4804C3C6-CA0E-465E-965F-974931A730E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C8063C5-E9D3-46E0-A254-D1F3F2451B5B}" type="pres">
      <dgm:prSet presAssocID="{4804C3C6-CA0E-465E-965F-974931A730EC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24592-2CE7-46AF-AF4B-4346E4588891}" type="pres">
      <dgm:prSet presAssocID="{4804C3C6-CA0E-465E-965F-974931A730EC}" presName="negativeSpace" presStyleCnt="0"/>
      <dgm:spPr/>
    </dgm:pt>
    <dgm:pt modelId="{EF7116AD-E9FB-4D8C-AFF2-A418B076832D}" type="pres">
      <dgm:prSet presAssocID="{4804C3C6-CA0E-465E-965F-974931A730E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9A8531-5DC9-4CF8-87A3-4A2ED061E2F7}" type="presOf" srcId="{4804C3C6-CA0E-465E-965F-974931A730EC}" destId="{0C8063C5-E9D3-46E0-A254-D1F3F2451B5B}" srcOrd="1" destOrd="0" presId="urn:microsoft.com/office/officeart/2005/8/layout/list1"/>
    <dgm:cxn modelId="{7831C648-7596-48E8-8252-F59D7FF4FBBB}" srcId="{74E739D4-6364-4711-A833-0AF396D922E2}" destId="{A9ED3B66-2F6C-480D-946D-2092C2DF982D}" srcOrd="1" destOrd="0" parTransId="{956AC44F-9F55-48BD-9F70-D9A3E7C32D0D}" sibTransId="{955FDF69-7A11-4A6F-B563-32C5F6318AA8}"/>
    <dgm:cxn modelId="{5EEE13C0-39FF-4B0E-8C7E-80570E88C0A4}" type="presOf" srcId="{A9ED3B66-2F6C-480D-946D-2092C2DF982D}" destId="{FD14F20B-A7C0-4E30-BE87-40C600D98028}" srcOrd="0" destOrd="0" presId="urn:microsoft.com/office/officeart/2005/8/layout/list1"/>
    <dgm:cxn modelId="{B4C0EE7B-61AD-4012-85A7-B844DED3C20A}" type="presOf" srcId="{03D2E5EE-2311-4AC0-A2EF-70B4A7601981}" destId="{58B2C916-12D0-42CF-AF44-228F030E2838}" srcOrd="0" destOrd="0" presId="urn:microsoft.com/office/officeart/2005/8/layout/list1"/>
    <dgm:cxn modelId="{3468F68A-9351-42EA-8E2E-09360E8D69B5}" type="presOf" srcId="{03D2E5EE-2311-4AC0-A2EF-70B4A7601981}" destId="{81BEBF3E-CC3C-475F-A136-504DA6B04BF1}" srcOrd="1" destOrd="0" presId="urn:microsoft.com/office/officeart/2005/8/layout/list1"/>
    <dgm:cxn modelId="{C36FCC63-7F86-49DE-BC4A-0B9580E40321}" srcId="{74E739D4-6364-4711-A833-0AF396D922E2}" destId="{4804C3C6-CA0E-465E-965F-974931A730EC}" srcOrd="2" destOrd="0" parTransId="{DF9E4F4D-1A32-43BC-80E1-EC70F98E6F00}" sibTransId="{803D5F6D-C147-4EEF-9C11-C62F43F8E343}"/>
    <dgm:cxn modelId="{620F2D4A-5595-49A0-ABFB-A5F9AB184DD3}" type="presOf" srcId="{A9ED3B66-2F6C-480D-946D-2092C2DF982D}" destId="{6E905D59-955E-4EF0-A21A-BAD1D46CB98E}" srcOrd="1" destOrd="0" presId="urn:microsoft.com/office/officeart/2005/8/layout/list1"/>
    <dgm:cxn modelId="{5F3C571C-6AF0-48D1-AE0E-60EEAA77A198}" type="presOf" srcId="{4804C3C6-CA0E-465E-965F-974931A730EC}" destId="{72FAFA43-A4FF-4BF7-828C-3FE0CC7429F9}" srcOrd="0" destOrd="0" presId="urn:microsoft.com/office/officeart/2005/8/layout/list1"/>
    <dgm:cxn modelId="{E0FE59FE-0073-44EB-99F8-D7EBFDE9453B}" srcId="{74E739D4-6364-4711-A833-0AF396D922E2}" destId="{03D2E5EE-2311-4AC0-A2EF-70B4A7601981}" srcOrd="0" destOrd="0" parTransId="{B1BB6AF0-25B0-4834-BDF1-27E415698968}" sibTransId="{7FE407C5-CF3A-4A13-BDC1-63352D8A869F}"/>
    <dgm:cxn modelId="{334EC8DD-C0CB-45BA-8FF7-6DA322F4FF9A}" type="presOf" srcId="{74E739D4-6364-4711-A833-0AF396D922E2}" destId="{3B1146C1-66BE-4996-A103-9F450932BB46}" srcOrd="0" destOrd="0" presId="urn:microsoft.com/office/officeart/2005/8/layout/list1"/>
    <dgm:cxn modelId="{22059EAF-EC0A-4F38-8291-2D8D8EAECB76}" type="presParOf" srcId="{3B1146C1-66BE-4996-A103-9F450932BB46}" destId="{3C441724-DBC2-4A0C-B1ED-EB0E309F6F9F}" srcOrd="0" destOrd="0" presId="urn:microsoft.com/office/officeart/2005/8/layout/list1"/>
    <dgm:cxn modelId="{62D98534-F807-47D7-A5D9-7058BBBE6E5B}" type="presParOf" srcId="{3C441724-DBC2-4A0C-B1ED-EB0E309F6F9F}" destId="{58B2C916-12D0-42CF-AF44-228F030E2838}" srcOrd="0" destOrd="0" presId="urn:microsoft.com/office/officeart/2005/8/layout/list1"/>
    <dgm:cxn modelId="{73DFD504-2CAB-4027-9110-2702A76CE1E2}" type="presParOf" srcId="{3C441724-DBC2-4A0C-B1ED-EB0E309F6F9F}" destId="{81BEBF3E-CC3C-475F-A136-504DA6B04BF1}" srcOrd="1" destOrd="0" presId="urn:microsoft.com/office/officeart/2005/8/layout/list1"/>
    <dgm:cxn modelId="{019D43B6-2D47-452A-9056-049F1A5A3F48}" type="presParOf" srcId="{3B1146C1-66BE-4996-A103-9F450932BB46}" destId="{2956B1E9-5E08-4C60-B0EA-159845A2071B}" srcOrd="1" destOrd="0" presId="urn:microsoft.com/office/officeart/2005/8/layout/list1"/>
    <dgm:cxn modelId="{B34BAE9C-C9C8-4BFF-985C-B0AF57486D16}" type="presParOf" srcId="{3B1146C1-66BE-4996-A103-9F450932BB46}" destId="{C1CF8EF3-49B3-43D5-B704-C9130FAED096}" srcOrd="2" destOrd="0" presId="urn:microsoft.com/office/officeart/2005/8/layout/list1"/>
    <dgm:cxn modelId="{FE17DEE9-BFDD-4521-AADB-6D11F5C913E8}" type="presParOf" srcId="{3B1146C1-66BE-4996-A103-9F450932BB46}" destId="{2F4C24A0-FE0B-4805-83CD-F77BC83564EA}" srcOrd="3" destOrd="0" presId="urn:microsoft.com/office/officeart/2005/8/layout/list1"/>
    <dgm:cxn modelId="{584F66AB-6ECF-4CD1-A462-4112A043429F}" type="presParOf" srcId="{3B1146C1-66BE-4996-A103-9F450932BB46}" destId="{A213A3F9-6BC9-4C0A-8886-6B97C6E13661}" srcOrd="4" destOrd="0" presId="urn:microsoft.com/office/officeart/2005/8/layout/list1"/>
    <dgm:cxn modelId="{6D3E3645-7634-4B1E-B224-08E942341FB8}" type="presParOf" srcId="{A213A3F9-6BC9-4C0A-8886-6B97C6E13661}" destId="{FD14F20B-A7C0-4E30-BE87-40C600D98028}" srcOrd="0" destOrd="0" presId="urn:microsoft.com/office/officeart/2005/8/layout/list1"/>
    <dgm:cxn modelId="{D5785E4C-74F9-455B-846E-1C4E3489DFF5}" type="presParOf" srcId="{A213A3F9-6BC9-4C0A-8886-6B97C6E13661}" destId="{6E905D59-955E-4EF0-A21A-BAD1D46CB98E}" srcOrd="1" destOrd="0" presId="urn:microsoft.com/office/officeart/2005/8/layout/list1"/>
    <dgm:cxn modelId="{54BF72EE-C1CA-4494-B1A6-F73D42AA059E}" type="presParOf" srcId="{3B1146C1-66BE-4996-A103-9F450932BB46}" destId="{28275950-EDF3-4D38-9D9C-52CC8F755F60}" srcOrd="5" destOrd="0" presId="urn:microsoft.com/office/officeart/2005/8/layout/list1"/>
    <dgm:cxn modelId="{CCE23733-14A2-4529-A58D-354FB4EC42E6}" type="presParOf" srcId="{3B1146C1-66BE-4996-A103-9F450932BB46}" destId="{2AC1DF83-B7DC-4FC1-9D7D-F14F9B6F0235}" srcOrd="6" destOrd="0" presId="urn:microsoft.com/office/officeart/2005/8/layout/list1"/>
    <dgm:cxn modelId="{935D38D8-940B-4E38-A564-DE36C43305A9}" type="presParOf" srcId="{3B1146C1-66BE-4996-A103-9F450932BB46}" destId="{F2905DE2-DCE8-474D-92B7-40CFA42AD6A5}" srcOrd="7" destOrd="0" presId="urn:microsoft.com/office/officeart/2005/8/layout/list1"/>
    <dgm:cxn modelId="{2E15C21C-3189-42CA-8764-1CB54B95971E}" type="presParOf" srcId="{3B1146C1-66BE-4996-A103-9F450932BB46}" destId="{D8F7F83D-8CC5-4279-9482-254768B1D474}" srcOrd="8" destOrd="0" presId="urn:microsoft.com/office/officeart/2005/8/layout/list1"/>
    <dgm:cxn modelId="{24A71202-8B48-423A-8F9E-009C6B2A6970}" type="presParOf" srcId="{D8F7F83D-8CC5-4279-9482-254768B1D474}" destId="{72FAFA43-A4FF-4BF7-828C-3FE0CC7429F9}" srcOrd="0" destOrd="0" presId="urn:microsoft.com/office/officeart/2005/8/layout/list1"/>
    <dgm:cxn modelId="{778B55D9-54EE-4F86-BB3A-9FB3B2908617}" type="presParOf" srcId="{D8F7F83D-8CC5-4279-9482-254768B1D474}" destId="{0C8063C5-E9D3-46E0-A254-D1F3F2451B5B}" srcOrd="1" destOrd="0" presId="urn:microsoft.com/office/officeart/2005/8/layout/list1"/>
    <dgm:cxn modelId="{50FBAA85-432F-4DBE-95DA-09C5F06A8787}" type="presParOf" srcId="{3B1146C1-66BE-4996-A103-9F450932BB46}" destId="{CFF24592-2CE7-46AF-AF4B-4346E4588891}" srcOrd="9" destOrd="0" presId="urn:microsoft.com/office/officeart/2005/8/layout/list1"/>
    <dgm:cxn modelId="{AB36364B-E25D-49E5-BC1C-4D9D9E5DC8C0}" type="presParOf" srcId="{3B1146C1-66BE-4996-A103-9F450932BB46}" destId="{EF7116AD-E9FB-4D8C-AFF2-A418B07683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8EF3-49B3-43D5-B704-C9130FAED096}">
      <dsp:nvSpPr>
        <dsp:cNvPr id="0" name=""/>
        <dsp:cNvSpPr/>
      </dsp:nvSpPr>
      <dsp:spPr>
        <a:xfrm>
          <a:off x="0" y="517641"/>
          <a:ext cx="80772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EBF3E-CC3C-475F-A136-504DA6B04BF1}">
      <dsp:nvSpPr>
        <dsp:cNvPr id="0" name=""/>
        <dsp:cNvSpPr/>
      </dsp:nvSpPr>
      <dsp:spPr>
        <a:xfrm>
          <a:off x="384534" y="30561"/>
          <a:ext cx="7690685" cy="9741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I.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Tầm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lâm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ngư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nền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2800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dân</a:t>
          </a:r>
          <a:endParaRPr lang="en-US" sz="28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089" y="78116"/>
        <a:ext cx="7595575" cy="879050"/>
      </dsp:txXfrm>
    </dsp:sp>
    <dsp:sp modelId="{2AC1DF83-B7DC-4FC1-9D7D-F14F9B6F0235}">
      <dsp:nvSpPr>
        <dsp:cNvPr id="0" name=""/>
        <dsp:cNvSpPr/>
      </dsp:nvSpPr>
      <dsp:spPr>
        <a:xfrm>
          <a:off x="0" y="2014521"/>
          <a:ext cx="80772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05D59-955E-4EF0-A21A-BAD1D46CB98E}">
      <dsp:nvSpPr>
        <dsp:cNvPr id="0" name=""/>
        <dsp:cNvSpPr/>
      </dsp:nvSpPr>
      <dsp:spPr>
        <a:xfrm>
          <a:off x="384534" y="1527441"/>
          <a:ext cx="7690685" cy="9741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II. Tình hình sản xuất nông, lâm, ngư nghiệp của nước ta hiện nay</a:t>
          </a:r>
        </a:p>
      </dsp:txBody>
      <dsp:txXfrm>
        <a:off x="432089" y="1574996"/>
        <a:ext cx="7595575" cy="879050"/>
      </dsp:txXfrm>
    </dsp:sp>
    <dsp:sp modelId="{EF7116AD-E9FB-4D8C-AFF2-A418B076832D}">
      <dsp:nvSpPr>
        <dsp:cNvPr id="0" name=""/>
        <dsp:cNvSpPr/>
      </dsp:nvSpPr>
      <dsp:spPr>
        <a:xfrm>
          <a:off x="0" y="3511401"/>
          <a:ext cx="80772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063C5-E9D3-46E0-A254-D1F3F2451B5B}">
      <dsp:nvSpPr>
        <dsp:cNvPr id="0" name=""/>
        <dsp:cNvSpPr/>
      </dsp:nvSpPr>
      <dsp:spPr>
        <a:xfrm>
          <a:off x="384534" y="3024321"/>
          <a:ext cx="7690685" cy="97416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III.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lâm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ngư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8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ta </a:t>
          </a:r>
        </a:p>
      </dsp:txBody>
      <dsp:txXfrm>
        <a:off x="432089" y="3071876"/>
        <a:ext cx="7595575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0.49135</cdr:x>
      <cdr:y>0.25</cdr:y>
    </cdr:from>
    <cdr:to>
      <cdr:x>0.68156</cdr:x>
      <cdr:y>0.425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7620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>
              <a:solidFill>
                <a:schemeClr val="bg1"/>
              </a:solidFill>
            </a:rPr>
            <a:t>14,75%</a:t>
          </a:r>
        </a:p>
      </cdr:txBody>
    </cdr:sp>
  </cdr:relSizeAnchor>
  <cdr:relSizeAnchor xmlns:cdr="http://schemas.openxmlformats.org/drawingml/2006/chartDrawing">
    <cdr:from>
      <cdr:x>0.8098</cdr:x>
      <cdr:y>0.525</cdr:y>
    </cdr:from>
    <cdr:to>
      <cdr:x>1</cdr:x>
      <cdr:y>0.625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93127" y="1600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0.55476</cdr:x>
      <cdr:y>0.525</cdr:y>
    </cdr:from>
    <cdr:to>
      <cdr:x>0.74496</cdr:x>
      <cdr:y>0.825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7000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>
              <a:solidFill>
                <a:schemeClr val="bg1"/>
              </a:solidFill>
            </a:rPr>
            <a:t>34,28%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0.60453</cdr:x>
      <cdr:y>0.55887</cdr:y>
    </cdr:from>
    <cdr:to>
      <cdr:x>0.83982</cdr:x>
      <cdr:y>0.85395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49307" y="17318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>
              <a:solidFill>
                <a:schemeClr val="bg1"/>
              </a:solidFill>
            </a:rPr>
            <a:t>34%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A38E93-11E4-489D-81BD-9EB16194AC6E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A32396-59A1-4FE2-AFBA-7036573155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48-7Judx7y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08818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LONG TRƯỜNG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371600"/>
            <a:ext cx="67818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CÔNG NGHỆ 10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2618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BÀI MỞ ĐẦU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" y="228600"/>
            <a:ext cx="8077200" cy="1219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Hoạt động nông, lâm, ngư nghiệp còn chiếm trên 50% tổng số lao động tham gia vào các ngành kinh tế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72541"/>
            <a:ext cx="84963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45A87-C328-4012-9577-21DEBFFA66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76201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B6EA3C-354B-469D-B630-B09F6DD55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7610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496B9E-384F-4694-A02C-778B7861E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730" y="1371600"/>
            <a:ext cx="3788386" cy="2520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C4696A-08ED-402B-9B15-30B8B25BE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38600"/>
            <a:ext cx="4648200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2373DC-8687-45E8-AF9F-5EE85D8A4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591" y="4032201"/>
            <a:ext cx="4090116" cy="2520999"/>
          </a:xfrm>
          <a:prstGeom prst="rect">
            <a:avLst/>
          </a:prstGeom>
        </p:spPr>
      </p:pic>
      <p:pic>
        <p:nvPicPr>
          <p:cNvPr id="9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9" y="7883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Thành tựu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Thành tựu nổi bật nhất là sản xuất lương thực tăng liên tục.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304800"/>
            <a:ext cx="84582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Tình hình sản xuất nông, lâm, ngư nghiệp của nước ta hiện nay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3200400"/>
            <a:ext cx="6372225" cy="330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tựu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304800"/>
            <a:ext cx="83820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Tình hình sản xuất nông, lâm, ngư nghiệp của nước ta hiện nay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2" y="2512353"/>
            <a:ext cx="7896928" cy="419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4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1"/>
            <a:ext cx="8534400" cy="2971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04800"/>
            <a:ext cx="84582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Tình hình sản xuất nông, lâm, ngư nghiệp của nước ta hiện nay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0656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bún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hlinkClick r:id="rId2"/>
              </a:rPr>
              <a:t>https://www.youtube.com/watch?v=48-7Judx7yA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7924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Tình hình sản xuất nông, lâm, ngư nghiệp của nước ta hiện nay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2323"/>
          <a:stretch/>
        </p:blipFill>
        <p:spPr bwMode="auto">
          <a:xfrm>
            <a:off x="1657350" y="3124200"/>
            <a:ext cx="5753100" cy="326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5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1B8884-29E7-4A0C-82D7-DEEE06997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9163"/>
            <a:ext cx="2524125" cy="3369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CA4443-0414-4DAE-B7A0-EDC096EE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34243"/>
            <a:ext cx="4536282" cy="2790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EA3426-E0EE-470C-90E4-90BCB78DD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07" y="3581400"/>
            <a:ext cx="4052759" cy="2842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485404-A00C-4598-935A-42E5DEEC0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88559"/>
            <a:ext cx="4343400" cy="31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A53308-27BC-4CEA-A88E-78CA8221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8" y="35169"/>
            <a:ext cx="4321908" cy="3241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8F673B-3D7A-4690-A873-1DC245D62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342" y="239883"/>
            <a:ext cx="4125580" cy="3036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3B2B43-D934-4823-976F-E91402C2A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74" y="3391262"/>
            <a:ext cx="5992936" cy="34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Hạn chế</a:t>
            </a:r>
          </a:p>
          <a:p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 suất và chất lượng còn thấp.</a:t>
            </a:r>
          </a:p>
          <a:p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 thống giống cây trồng, vật nuôi; cơ sở bảo quản, chế biến nông, lâm, thủy sản còn lạc hậu và chưa đáp ứng được yêu cầu của nền sản xuất hàng hóa chất lượng cao.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304800"/>
            <a:ext cx="76962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Tình hình sản xuất nông, lâm, ngư nghiệp của nước ta hiện nay</a:t>
            </a:r>
          </a:p>
        </p:txBody>
      </p:sp>
    </p:spTree>
    <p:extLst>
      <p:ext uri="{BB962C8B-B14F-4D97-AF65-F5344CB8AC3E}">
        <p14:creationId xmlns:p14="http://schemas.microsoft.com/office/powerpoint/2010/main" val="33493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1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2618" y="304800"/>
            <a:ext cx="82296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hướng, nhiệm vụ phát triển nông, lâm, ngư nghiệp ở nước 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667000"/>
            <a:ext cx="6019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2" y="2414751"/>
            <a:ext cx="1093075" cy="109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9664440"/>
              </p:ext>
            </p:extLst>
          </p:nvPr>
        </p:nvGraphicFramePr>
        <p:xfrm>
          <a:off x="609600" y="1981200"/>
          <a:ext cx="80772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228600"/>
            <a:ext cx="56388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1. BÀI MỞ ĐẦU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1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2618" y="304800"/>
            <a:ext cx="82296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hướng, nhiệm vụ phát triển nông, lâm, ngư nghiệp ở nước 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5146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762"/>
            <a:ext cx="1093075" cy="109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1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2618" y="304800"/>
            <a:ext cx="82296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hướng, nhiệm vụ phát triển nông, lâm, ngư nghiệp ở nước 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971800"/>
            <a:ext cx="8229600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" y="2653862"/>
            <a:ext cx="1093075" cy="109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1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2618" y="304800"/>
            <a:ext cx="82296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hướng, nhiệm vụ phát triển nông, lâm, ngư nghiệp ở nước 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360683"/>
            <a:ext cx="8229600" cy="1066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3048000"/>
            <a:ext cx="1093075" cy="109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1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2618" y="304800"/>
            <a:ext cx="82296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hướng, nhiệm vụ phát triển nông, lâm, ngư nghiệp ở nước 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048000"/>
            <a:ext cx="8229600" cy="1066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nay,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5" y="2819400"/>
            <a:ext cx="1093075" cy="109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44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B.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 THỐNG KIẾN THỨC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(HỌC SINH GHI VÀO VỞ)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M HOC 2021 - 2022\HINH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A.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BÀI GIẢNG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1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28600"/>
            <a:ext cx="7772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Tầm quan trọng của sản xuất nông, lâm, ngư nghiệp trong nền kinh tế quốc dân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74" y="2819400"/>
            <a:ext cx="58615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7062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381000"/>
                <a:ext cx="4191000" cy="5745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Thuận lợi: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Nước ta nằm trong vùng nhiệt đới. Điều kiện khí hậu, đất đai thích hợp cho sinh trưởng, phát triển nhiều loại vật nuôi, cây trồng.</a:t>
                </a: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dân số nước ta sống bằng nghề nông.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Nhân dân ta cần cù, chăm chỉ.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1000"/>
                <a:ext cx="4191000" cy="5745163"/>
              </a:xfrm>
              <a:blipFill rotWithShape="1">
                <a:blip r:embed="rId2"/>
                <a:stretch>
                  <a:fillRect l="-2180" t="-849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"/>
          <a:stretch/>
        </p:blipFill>
        <p:spPr bwMode="auto">
          <a:xfrm>
            <a:off x="4343400" y="152400"/>
            <a:ext cx="4667250" cy="66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8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76200"/>
            <a:ext cx="8763000" cy="1219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Sản xuất nông, lâm, ngư nghiệp đóng góp một phần không nhỏ vào cơ cấu tổng sản phẩm trong nước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824577"/>
              </p:ext>
            </p:extLst>
          </p:nvPr>
        </p:nvGraphicFramePr>
        <p:xfrm>
          <a:off x="-235527" y="1281545"/>
          <a:ext cx="4807527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82075835"/>
              </p:ext>
            </p:extLst>
          </p:nvPr>
        </p:nvGraphicFramePr>
        <p:xfrm>
          <a:off x="4953000" y="1316182"/>
          <a:ext cx="38862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794542420"/>
              </p:ext>
            </p:extLst>
          </p:nvPr>
        </p:nvGraphicFramePr>
        <p:xfrm>
          <a:off x="1600200" y="3657600"/>
          <a:ext cx="75438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43000" y="30480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41,17%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0400" y="21013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819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4219" y="44958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14,16%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9600" y="54102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33,44%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540327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42,04%</a:t>
            </a:r>
          </a:p>
        </p:txBody>
      </p:sp>
    </p:spTree>
    <p:extLst>
      <p:ext uri="{BB962C8B-B14F-4D97-AF65-F5344CB8AC3E}">
        <p14:creationId xmlns:p14="http://schemas.microsoft.com/office/powerpoint/2010/main" val="38165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2" grpId="0">
        <p:bldAsOne/>
      </p:bldGraphic>
      <p:bldGraphic spid="13" grpId="0">
        <p:bldAsOne/>
      </p:bldGraphic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8686800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Ngành nông, lâm, ngư nghiệp sản xuất và cung cấp lương thực, thực phẩm cho tiêu dùng trong nước, cung cấp nguyên liệu cho ngành công nghiệp chế biến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30480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41,17%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0400" y="21013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819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4219" y="44958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14,16%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9600" y="54102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33,44%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540327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42,04%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71060" y="3080266"/>
            <a:ext cx="8153400" cy="1784866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40269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r="14843"/>
          <a:stretch/>
        </p:blipFill>
        <p:spPr bwMode="auto">
          <a:xfrm>
            <a:off x="0" y="32038"/>
            <a:ext cx="31623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0" t="9297" r="14035" b="7945"/>
          <a:stretch/>
        </p:blipFill>
        <p:spPr bwMode="auto">
          <a:xfrm>
            <a:off x="3272089" y="32039"/>
            <a:ext cx="2519112" cy="302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2073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r="8603"/>
          <a:stretch/>
        </p:blipFill>
        <p:spPr bwMode="auto">
          <a:xfrm>
            <a:off x="7883" y="3048000"/>
            <a:ext cx="2963917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74448"/>
            <a:ext cx="3124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981200"/>
            <a:ext cx="4347365" cy="41449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ngạch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52400"/>
            <a:ext cx="8229600" cy="1219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Ngành nông, lâm, ngư nghiệp có vai trò quan trọng trong sản xuất hàng hóa xuất khẩu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65" y="1447800"/>
            <a:ext cx="4563706" cy="53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500</TotalTime>
  <Words>886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TRƯỜNG THPT LONG TRƯỜNG</vt:lpstr>
      <vt:lpstr>PowerPoint Presentation</vt:lpstr>
      <vt:lpstr>PHẦN A.  NỘI DUNG BÀI GIẢNG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42</cp:revision>
  <dcterms:created xsi:type="dcterms:W3CDTF">2020-08-28T12:42:49Z</dcterms:created>
  <dcterms:modified xsi:type="dcterms:W3CDTF">2021-09-03T15:56:09Z</dcterms:modified>
</cp:coreProperties>
</file>